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9" r:id="rId3"/>
    <p:sldId id="265" r:id="rId4"/>
    <p:sldId id="266" r:id="rId5"/>
    <p:sldId id="271" r:id="rId6"/>
    <p:sldId id="270" r:id="rId7"/>
  </p:sldIdLst>
  <p:sldSz cx="9906000" cy="6858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  <p15:guide id="3" pos="172" userDrawn="1">
          <p15:clr>
            <a:srgbClr val="A4A3A4"/>
          </p15:clr>
        </p15:guide>
        <p15:guide id="4" pos="6068" userDrawn="1">
          <p15:clr>
            <a:srgbClr val="A4A3A4"/>
          </p15:clr>
        </p15:guide>
        <p15:guide id="5" orient="horz" pos="119" userDrawn="1">
          <p15:clr>
            <a:srgbClr val="A4A3A4"/>
          </p15:clr>
        </p15:guide>
        <p15:guide id="6" orient="horz" pos="2160" userDrawn="1">
          <p15:clr>
            <a:srgbClr val="A4A3A4"/>
          </p15:clr>
        </p15:guide>
        <p15:guide id="7" orient="horz" pos="42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E9639D4-E3E2-4D34-9284-5A2195B3D0D7}" styleName="밝은 스타일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217" autoAdjust="0"/>
    <p:restoredTop sz="94660"/>
  </p:normalViewPr>
  <p:slideViewPr>
    <p:cSldViewPr snapToGrid="0">
      <p:cViewPr varScale="1">
        <p:scale>
          <a:sx n="98" d="100"/>
          <a:sy n="98" d="100"/>
        </p:scale>
        <p:origin x="654" y="78"/>
      </p:cViewPr>
      <p:guideLst>
        <p:guide pos="3120"/>
        <p:guide pos="172"/>
        <p:guide pos="6068"/>
        <p:guide orient="horz" pos="119"/>
        <p:guide orient="horz" pos="2160"/>
        <p:guide orient="horz" pos="420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20936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327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721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7837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002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0421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9700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589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0280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4280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043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8EFD7-F6AE-401B-8FC0-1ACA2EE60D29}" type="datetimeFigureOut">
              <a:rPr lang="ko-KR" altLang="en-US" smtClean="0"/>
              <a:t>2026-05-15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48521D-8442-4D9F-A501-AD3F241E8E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0310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://www.ddpstore.kr/bbs/view_image.php?bo_table=MD&amp;fn=2728278549_6MkhZIKE_ccae6d0d8bd14466f2ea98f6bd3853c3100ba9cd.jpg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36108217-7C05-4F4D-AB08-780B896D4DC8}"/>
              </a:ext>
            </a:extLst>
          </p:cNvPr>
          <p:cNvSpPr/>
          <p:nvPr/>
        </p:nvSpPr>
        <p:spPr>
          <a:xfrm>
            <a:off x="273050" y="188913"/>
            <a:ext cx="9359900" cy="6480174"/>
          </a:xfrm>
          <a:prstGeom prst="rect">
            <a:avLst/>
          </a:prstGeom>
          <a:noFill/>
          <a:ln w="63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안내</a:t>
            </a:r>
            <a:endParaRPr lang="en-US" altLang="ko-KR" sz="28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en-US" altLang="ko-KR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작성 가이드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(2p.)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에 맞추어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틀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레이아웃</a:t>
            </a:r>
            <a:r>
              <a:rPr lang="en-US" altLang="ko-KR" b="1" u="sng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을 임의 수정하지 않고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폰트는 </a:t>
            </a:r>
            <a:r>
              <a:rPr lang="ko-KR" altLang="en-US" b="1" u="sng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맑은고딕</a:t>
            </a:r>
            <a:r>
              <a:rPr lang="ko-KR" altLang="en-US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작성합니다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(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변경 금지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상품 사진은 구획되어 있는 영역에 맞추어 삽입해주세요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기타 제출 서류와 함께 </a:t>
            </a:r>
            <a:r>
              <a:rPr lang="en-US" altLang="ko-KR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PPT </a:t>
            </a:r>
            <a:r>
              <a:rPr lang="ko-KR" altLang="en-US" b="1" u="sng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원본 파일</a:t>
            </a: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로 제출해주세요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1714500" lvl="3" indent="-342900">
              <a:lnSpc>
                <a:spcPct val="200000"/>
              </a:lnSpc>
              <a:buFont typeface="+mj-lt"/>
              <a:buAutoNum type="arabicPeriod"/>
            </a:pPr>
            <a:r>
              <a:rPr lang="ko-KR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어긋나는 서류 제출 시 심사에 제한이 있을 수 있습니다</a:t>
            </a:r>
            <a:r>
              <a:rPr lang="en-US" altLang="ko-KR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endParaRPr lang="ko-KR" altLang="en-US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7452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67" y="3795952"/>
            <a:ext cx="4066464" cy="2818556"/>
          </a:xfrm>
          <a:prstGeom prst="rect">
            <a:avLst/>
          </a:prstGeom>
          <a:noFill/>
          <a:ln w="127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63" y="838694"/>
            <a:ext cx="4075200" cy="2818531"/>
          </a:xfrm>
          <a:prstGeom prst="rect">
            <a:avLst/>
          </a:prstGeom>
          <a:noFill/>
          <a:ln w="127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67" y="835932"/>
            <a:ext cx="4072005" cy="2821293"/>
          </a:xfrm>
          <a:prstGeom prst="rect">
            <a:avLst/>
          </a:prstGeom>
          <a:noFill/>
          <a:ln w="127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9" name="직사각형 58"/>
          <p:cNvSpPr/>
          <p:nvPr/>
        </p:nvSpPr>
        <p:spPr>
          <a:xfrm>
            <a:off x="1076964" y="3861417"/>
            <a:ext cx="555020" cy="260598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0" name="직사각형 59"/>
          <p:cNvSpPr/>
          <p:nvPr/>
        </p:nvSpPr>
        <p:spPr>
          <a:xfrm>
            <a:off x="1762117" y="3859635"/>
            <a:ext cx="1164579" cy="264160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800" dirty="0" err="1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기입</a:t>
            </a:r>
          </a:p>
        </p:txBody>
      </p:sp>
      <p:cxnSp>
        <p:nvCxnSpPr>
          <p:cNvPr id="61" name="직선 화살표 연결선 60"/>
          <p:cNvCxnSpPr>
            <a:stCxn id="59" idx="3"/>
            <a:endCxn id="60" idx="1"/>
          </p:cNvCxnSpPr>
          <p:nvPr/>
        </p:nvCxnSpPr>
        <p:spPr>
          <a:xfrm flipV="1">
            <a:off x="1631984" y="3991715"/>
            <a:ext cx="130133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/>
          <p:cNvSpPr/>
          <p:nvPr/>
        </p:nvSpPr>
        <p:spPr>
          <a:xfrm>
            <a:off x="835663" y="4172350"/>
            <a:ext cx="1917732" cy="1437480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6" name="직사각형 65"/>
          <p:cNvSpPr/>
          <p:nvPr/>
        </p:nvSpPr>
        <p:spPr>
          <a:xfrm>
            <a:off x="3104469" y="4617953"/>
            <a:ext cx="1486042" cy="546274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2. 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사진</a:t>
            </a:r>
            <a:endParaRPr lang="en-US" altLang="ko-KR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전체 형태가 나온 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1~2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장만 삽입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9" name="직사각형 68"/>
          <p:cNvSpPr/>
          <p:nvPr/>
        </p:nvSpPr>
        <p:spPr>
          <a:xfrm>
            <a:off x="869989" y="5644844"/>
            <a:ext cx="180000" cy="180000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1220785" y="5105084"/>
            <a:ext cx="1486042" cy="455868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순서대로 번호 기입</a:t>
            </a:r>
            <a:endParaRPr lang="en-US" altLang="ko-KR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추가 상품은 뒷장에 이어서</a:t>
            </a:r>
            <a:endParaRPr lang="en-US" altLang="ko-KR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03, 04 … </a:t>
            </a:r>
            <a:r>
              <a:rPr lang="ko-KR" altLang="en-US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순서로 기입</a:t>
            </a:r>
            <a:r>
              <a:rPr lang="en-US" altLang="ko-KR" sz="8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71" name="직선 화살표 연결선 70"/>
          <p:cNvCxnSpPr>
            <a:stCxn id="65" idx="3"/>
            <a:endCxn id="66" idx="1"/>
          </p:cNvCxnSpPr>
          <p:nvPr/>
        </p:nvCxnSpPr>
        <p:spPr>
          <a:xfrm>
            <a:off x="2753395" y="4891090"/>
            <a:ext cx="35107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/>
          <p:cNvCxnSpPr>
            <a:stCxn id="69" idx="0"/>
            <a:endCxn id="70" idx="1"/>
          </p:cNvCxnSpPr>
          <p:nvPr/>
        </p:nvCxnSpPr>
        <p:spPr>
          <a:xfrm flipV="1">
            <a:off x="959989" y="5333018"/>
            <a:ext cx="260796" cy="31182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직사각형 79"/>
          <p:cNvSpPr/>
          <p:nvPr/>
        </p:nvSpPr>
        <p:spPr>
          <a:xfrm>
            <a:off x="857919" y="5879696"/>
            <a:ext cx="1882775" cy="182255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1" name="직사각형 80"/>
          <p:cNvSpPr/>
          <p:nvPr/>
        </p:nvSpPr>
        <p:spPr>
          <a:xfrm>
            <a:off x="2816314" y="6063601"/>
            <a:ext cx="1888632" cy="491585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8" name="직사각형 57"/>
          <p:cNvSpPr/>
          <p:nvPr/>
        </p:nvSpPr>
        <p:spPr>
          <a:xfrm>
            <a:off x="5160328" y="1209655"/>
            <a:ext cx="3927559" cy="2277027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273050" y="197076"/>
            <a:ext cx="9359900" cy="4321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신청서 </a:t>
            </a:r>
            <a:r>
              <a:rPr lang="ko-KR" altLang="en-US" sz="20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작성가이드</a:t>
            </a:r>
            <a:endParaRPr lang="ko-KR" altLang="en-US" sz="20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703894" y="822604"/>
            <a:ext cx="257066" cy="2570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8" name="타원 47"/>
          <p:cNvSpPr/>
          <p:nvPr/>
        </p:nvSpPr>
        <p:spPr>
          <a:xfrm>
            <a:off x="5053490" y="822604"/>
            <a:ext cx="257066" cy="2570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1" name="타원 50"/>
          <p:cNvSpPr/>
          <p:nvPr/>
        </p:nvSpPr>
        <p:spPr>
          <a:xfrm>
            <a:off x="703894" y="3746787"/>
            <a:ext cx="257066" cy="25706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endParaRPr lang="ko-KR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3" name="직사각형 52"/>
          <p:cNvSpPr/>
          <p:nvPr/>
        </p:nvSpPr>
        <p:spPr>
          <a:xfrm>
            <a:off x="813385" y="1198189"/>
            <a:ext cx="3927559" cy="2423537"/>
          </a:xfrm>
          <a:prstGeom prst="rect">
            <a:avLst/>
          </a:prstGeom>
          <a:solidFill>
            <a:schemeClr val="accent4">
              <a:alpha val="3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ko-KR" altLang="en-US" sz="105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1560906" y="2020952"/>
            <a:ext cx="2432516" cy="577283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양식에 따라 작성 </a:t>
            </a:r>
            <a:endParaRPr lang="en-US" altLang="ko-KR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기존 틀에 맞춰 페이지 넘어가지 않도록 작성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8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5301065" y="2020952"/>
            <a:ext cx="3646086" cy="476482"/>
          </a:xfrm>
          <a:prstGeom prst="rect">
            <a:avLst/>
          </a:prstGeom>
          <a:solidFill>
            <a:schemeClr val="bg1">
              <a:alpha val="90000"/>
            </a:schemeClr>
          </a:solidFill>
          <a:ln w="63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한가지 제품이 색상이 다양할 경우 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총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N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으로 한 칸에 작성</a:t>
            </a:r>
            <a:endParaRPr lang="en-US" altLang="ko-KR" sz="9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▶ 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 이상 시 </a:t>
            </a:r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9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페이지 추가 생성하여 작성</a:t>
            </a:r>
          </a:p>
        </p:txBody>
      </p:sp>
    </p:spTree>
    <p:extLst>
      <p:ext uri="{BB962C8B-B14F-4D97-AF65-F5344CB8AC3E}">
        <p14:creationId xmlns:p14="http://schemas.microsoft.com/office/powerpoint/2010/main" val="3188676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1856077"/>
              </p:ext>
            </p:extLst>
          </p:nvPr>
        </p:nvGraphicFramePr>
        <p:xfrm>
          <a:off x="273047" y="1303009"/>
          <a:ext cx="9360325" cy="27456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355726">
                  <a:extLst>
                    <a:ext uri="{9D8B030D-6E8A-4147-A177-3AD203B41FA5}">
                      <a16:colId xmlns:a16="http://schemas.microsoft.com/office/drawing/2014/main" val="766289445"/>
                    </a:ext>
                  </a:extLst>
                </a:gridCol>
                <a:gridCol w="3324225">
                  <a:extLst>
                    <a:ext uri="{9D8B030D-6E8A-4147-A177-3AD203B41FA5}">
                      <a16:colId xmlns:a16="http://schemas.microsoft.com/office/drawing/2014/main" val="3160405217"/>
                    </a:ext>
                  </a:extLst>
                </a:gridCol>
                <a:gridCol w="1593004">
                  <a:extLst>
                    <a:ext uri="{9D8B030D-6E8A-4147-A177-3AD203B41FA5}">
                      <a16:colId xmlns:a16="http://schemas.microsoft.com/office/drawing/2014/main" val="3929305106"/>
                    </a:ext>
                  </a:extLst>
                </a:gridCol>
                <a:gridCol w="659131">
                  <a:extLst>
                    <a:ext uri="{9D8B030D-6E8A-4147-A177-3AD203B41FA5}">
                      <a16:colId xmlns:a16="http://schemas.microsoft.com/office/drawing/2014/main" val="2693057928"/>
                    </a:ext>
                  </a:extLst>
                </a:gridCol>
                <a:gridCol w="2428239">
                  <a:extLst>
                    <a:ext uri="{9D8B030D-6E8A-4147-A177-3AD203B41FA5}">
                      <a16:colId xmlns:a16="http://schemas.microsoft.com/office/drawing/2014/main" val="1819394587"/>
                    </a:ext>
                  </a:extLst>
                </a:gridCol>
              </a:tblGrid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업체명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000" b="1" u="none" strike="noStrike" kern="120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브랜드명</a:t>
                      </a:r>
                      <a:endParaRPr lang="en-US" altLang="ko-KR" sz="1000" b="1" u="none" strike="noStrike" kern="1200" dirty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(</a:t>
                      </a:r>
                      <a:r>
                        <a:rPr lang="ko-KR" altLang="en-US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국문</a:t>
                      </a:r>
                      <a:r>
                        <a:rPr lang="en-US" altLang="ko-KR" sz="10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                               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영문</a:t>
                      </a:r>
                      <a:r>
                        <a:rPr lang="en-US" altLang="ko-KR" sz="1000" b="0" i="0" u="none" strike="noStrike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 </a:t>
                      </a:r>
                      <a:endParaRPr lang="en-US" altLang="ko-KR" sz="1000" b="0" i="0" u="none" strike="noStrike" kern="120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789723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명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대표자 연락처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010-0000-0000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943554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본 명 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</a:t>
                      </a:r>
                      <a:r>
                        <a:rPr lang="en-US" altLang="ko-K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담당자 연락처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010-0000-0000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17065"/>
                  </a:ext>
                </a:extLst>
              </a:tr>
              <a:tr h="233437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이 메 일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홈페이지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또는 </a:t>
                      </a:r>
                      <a:r>
                        <a:rPr lang="en-US" altLang="ko-KR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SNS)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408951"/>
                  </a:ext>
                </a:extLst>
              </a:tr>
              <a:tr h="295428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작업</a:t>
                      </a:r>
                      <a:r>
                        <a:rPr lang="ko-KR" altLang="en-US" sz="10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판매 공간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※ 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실제 작업 또는 판매하는 공간의 주소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계약서 및 재고 발송</a:t>
                      </a:r>
                      <a:r>
                        <a:rPr lang="en-US" altLang="ko-KR" sz="900" b="0" i="0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sz="9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재단 </a:t>
                      </a:r>
                      <a:r>
                        <a:rPr lang="ko-KR" altLang="en-US" sz="1000" b="1" u="none" strike="noStrike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연계 사업 여부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Ex) 2026</a:t>
                      </a:r>
                      <a:r>
                        <a:rPr lang="ko-KR" altLang="en-US" sz="10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년 서울디자인창업센터</a:t>
                      </a:r>
                      <a:endParaRPr lang="en-US" altLang="ko-KR" sz="10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324436"/>
                  </a:ext>
                </a:extLst>
              </a:tr>
              <a:tr h="4961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청년 창업자 여부</a:t>
                      </a:r>
                      <a:endParaRPr lang="ko-KR" alt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/ X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※ 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청년창업자 </a:t>
                      </a: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: 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만 </a:t>
                      </a: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39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세 미만</a:t>
                      </a: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사업자등록 </a:t>
                      </a: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5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년 이하</a:t>
                      </a:r>
                      <a:b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</a:b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(2</a:t>
                      </a:r>
                      <a:r>
                        <a:rPr lang="ko-KR" altLang="en-US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가지 기준 모두 해당되는 사업자</a:t>
                      </a: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기업매출</a:t>
                      </a:r>
                      <a:endParaRPr lang="en-US" altLang="ko-KR" sz="1000" b="1" u="none" strike="noStrike" kern="1200" dirty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2026</a:t>
                      </a:r>
                      <a:r>
                        <a:rPr lang="ko-KR" altLang="en-US" sz="10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  <a:cs typeface="+mn-cs"/>
                        </a:rPr>
                        <a:t>년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069890"/>
                  </a:ext>
                </a:extLst>
              </a:tr>
              <a:tr h="255088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참가 분야</a:t>
                      </a:r>
                      <a:endParaRPr lang="en-US" altLang="ko-KR" sz="1000" b="1" u="none" strike="noStrike" dirty="0"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 </a:t>
                      </a:r>
                      <a:r>
                        <a:rPr lang="en-US" altLang="ko-KR" sz="9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· 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리빙 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데코소품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주방용품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조명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패브릭 등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/ 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6991039"/>
                  </a:ext>
                </a:extLst>
              </a:tr>
              <a:tr h="255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altLang="ko-KR" sz="9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· 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문구 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필기구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노트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엽서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스티커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데스크 용품 등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 / X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053373"/>
                  </a:ext>
                </a:extLst>
              </a:tr>
              <a:tr h="255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· </a:t>
                      </a:r>
                      <a:r>
                        <a:rPr lang="ko-KR" altLang="en-US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패션잡화 </a:t>
                      </a:r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900" u="none" strike="noStrike" dirty="0" err="1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패션오브제</a:t>
                      </a:r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/</a:t>
                      </a:r>
                      <a:r>
                        <a:rPr lang="ko-KR" altLang="en-US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액세서리 등</a:t>
                      </a:r>
                      <a:r>
                        <a:rPr lang="en-US" altLang="ko-KR" sz="9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en-US" altLang="ko-KR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u="none" strike="noStrike" dirty="0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O / X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84255"/>
                  </a:ext>
                </a:extLst>
              </a:tr>
              <a:tr h="25508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altLang="ko-KR" sz="900" u="none" strike="noStrike"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 · 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기타 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관광기념굿즈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푸드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키즈 등</a:t>
                      </a:r>
                      <a:r>
                        <a:rPr lang="en-US" altLang="ko-KR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lang="ko-KR" altLang="en-US" sz="900" b="0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O</a:t>
                      </a:r>
                      <a:r>
                        <a:rPr lang="en-US" sz="1000" u="none" strike="noStrike" baseline="0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/ </a:t>
                      </a:r>
                      <a:r>
                        <a:rPr lang="en-US" sz="1000" u="none" strike="noStrike" dirty="0"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X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567883"/>
                  </a:ext>
                </a:extLst>
              </a:tr>
            </a:tbl>
          </a:graphicData>
        </a:graphic>
      </p:graphicFrame>
      <p:sp>
        <p:nvSpPr>
          <p:cNvPr id="7" name="직사각형 6"/>
          <p:cNvSpPr/>
          <p:nvPr/>
        </p:nvSpPr>
        <p:spPr>
          <a:xfrm>
            <a:off x="273049" y="957890"/>
            <a:ext cx="11673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기본 사항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73049" y="4143750"/>
            <a:ext cx="202170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en-US" altLang="ko-KR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>
                <a:latin typeface="맑은 고딕" panose="020B0503020000020004" pitchFamily="50" charset="-127"/>
                <a:ea typeface="맑은 고딕" panose="020B0503020000020004" pitchFamily="50" charset="-127"/>
              </a:rPr>
              <a:t>업체 및 브랜드 소개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699578"/>
              </p:ext>
            </p:extLst>
          </p:nvPr>
        </p:nvGraphicFramePr>
        <p:xfrm>
          <a:off x="273050" y="4451458"/>
          <a:ext cx="9359900" cy="21952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359900">
                  <a:extLst>
                    <a:ext uri="{9D8B030D-6E8A-4147-A177-3AD203B41FA5}">
                      <a16:colId xmlns:a16="http://schemas.microsoft.com/office/drawing/2014/main" val="2502795237"/>
                    </a:ext>
                  </a:extLst>
                </a:gridCol>
              </a:tblGrid>
              <a:tr h="2195273">
                <a:tc>
                  <a:txBody>
                    <a:bodyPr/>
                    <a:lstStyle/>
                    <a:p>
                      <a:pPr algn="l" fontAlgn="ctr"/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경력 또는 이력</a:t>
                      </a:r>
                      <a:r>
                        <a:rPr lang="en-US" altLang="ko-KR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i="1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디자인 소개 등</a:t>
                      </a:r>
                    </a:p>
                    <a:p>
                      <a:pPr algn="l" fontAlgn="ctr"/>
                      <a:r>
                        <a:rPr lang="en-US" altLang="ko-KR" sz="1000" b="0" i="0" u="none" strike="noStrike" baseline="0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ko-KR" altLang="en-US" sz="10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866740"/>
                  </a:ext>
                </a:extLst>
              </a:tr>
            </a:tbl>
          </a:graphicData>
        </a:graphic>
      </p:graphicFrame>
      <p:sp>
        <p:nvSpPr>
          <p:cNvPr id="4" name="직사각형 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	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제품 입점 신청서</a:t>
            </a: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490" y="283674"/>
            <a:ext cx="1368415" cy="350475"/>
          </a:xfrm>
          <a:prstGeom prst="rect">
            <a:avLst/>
          </a:prstGeom>
        </p:spPr>
      </p:pic>
      <p:sp>
        <p:nvSpPr>
          <p:cNvPr id="12" name="직사각형 11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7D1411B-2BAC-4AA2-A5C9-56D7F7242CBA}"/>
              </a:ext>
            </a:extLst>
          </p:cNvPr>
          <p:cNvSpPr txBox="1"/>
          <p:nvPr/>
        </p:nvSpPr>
        <p:spPr>
          <a:xfrm>
            <a:off x="6223053" y="4153123"/>
            <a:ext cx="3526928" cy="2098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>
                <a:solidFill>
                  <a:srgbClr val="FF0000"/>
                </a:solidFill>
                <a:latin typeface="맑은 고딕" panose="020B0503020000020004" pitchFamily="50" charset="-127"/>
              </a:rPr>
              <a:t>※ </a:t>
            </a:r>
            <a:r>
              <a:rPr lang="ko-KR" altLang="en-US" sz="900" dirty="0">
                <a:solidFill>
                  <a:srgbClr val="FF0000"/>
                </a:solidFill>
              </a:rPr>
              <a:t>접수 시 스토어기준에 맞춰 수정하여 드리니</a:t>
            </a:r>
            <a:r>
              <a:rPr lang="en-US" altLang="ko-KR" sz="900" dirty="0">
                <a:solidFill>
                  <a:srgbClr val="FF0000"/>
                </a:solidFill>
              </a:rPr>
              <a:t> </a:t>
            </a:r>
            <a:r>
              <a:rPr lang="ko-KR" altLang="en-US" sz="900" dirty="0">
                <a:solidFill>
                  <a:srgbClr val="FF0000"/>
                </a:solidFill>
              </a:rPr>
              <a:t>우선 체크해주세요</a:t>
            </a:r>
            <a:r>
              <a:rPr lang="en-US" altLang="ko-KR" sz="900" dirty="0">
                <a:solidFill>
                  <a:srgbClr val="FF0000"/>
                </a:solidFill>
              </a:rPr>
              <a:t>.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98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7557920"/>
              </p:ext>
            </p:extLst>
          </p:nvPr>
        </p:nvGraphicFramePr>
        <p:xfrm>
          <a:off x="273049" y="1265664"/>
          <a:ext cx="9359902" cy="51418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623">
                  <a:extLst>
                    <a:ext uri="{9D8B030D-6E8A-4147-A177-3AD203B41FA5}">
                      <a16:colId xmlns:a16="http://schemas.microsoft.com/office/drawing/2014/main" val="500322260"/>
                    </a:ext>
                  </a:extLst>
                </a:gridCol>
                <a:gridCol w="2248135">
                  <a:extLst>
                    <a:ext uri="{9D8B030D-6E8A-4147-A177-3AD203B41FA5}">
                      <a16:colId xmlns:a16="http://schemas.microsoft.com/office/drawing/2014/main" val="1821762494"/>
                    </a:ext>
                  </a:extLst>
                </a:gridCol>
                <a:gridCol w="2248135">
                  <a:extLst>
                    <a:ext uri="{9D8B030D-6E8A-4147-A177-3AD203B41FA5}">
                      <a16:colId xmlns:a16="http://schemas.microsoft.com/office/drawing/2014/main" val="1906312847"/>
                    </a:ext>
                  </a:extLst>
                </a:gridCol>
                <a:gridCol w="2110811">
                  <a:extLst>
                    <a:ext uri="{9D8B030D-6E8A-4147-A177-3AD203B41FA5}">
                      <a16:colId xmlns:a16="http://schemas.microsoft.com/office/drawing/2014/main" val="3572107741"/>
                    </a:ext>
                  </a:extLst>
                </a:gridCol>
                <a:gridCol w="2121198">
                  <a:extLst>
                    <a:ext uri="{9D8B030D-6E8A-4147-A177-3AD203B41FA5}">
                      <a16:colId xmlns:a16="http://schemas.microsoft.com/office/drawing/2014/main" val="3666596354"/>
                    </a:ext>
                  </a:extLst>
                </a:gridCol>
              </a:tblGrid>
              <a:tr h="408081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순번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제품명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국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영문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색상명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사이즈명</a:t>
                      </a:r>
                      <a:endParaRPr lang="en-US" altLang="ko-KR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fontAlgn="ctr"/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필요시 기재</a:t>
                      </a:r>
                      <a:r>
                        <a:rPr lang="en-US" altLang="ko-K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가격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200" b="1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354853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필통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Pencil case</a:t>
                      </a:r>
                      <a:endParaRPr lang="ko-KR" altLang="en-US" sz="1000" b="0" i="1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Ex)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노랑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파랑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종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ko-KR" altLang="en-US" sz="1000" b="0" i="1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3569678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Ex)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액자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Photo frame</a:t>
                      </a:r>
                      <a:endParaRPr lang="ko-KR" altLang="en-US" sz="1000" b="0" i="1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Ex)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000" b="0" i="1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스몰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0" i="1" u="none" strike="noStrike" dirty="0" err="1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미듐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라지 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총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3</a:t>
                      </a:r>
                      <a:r>
                        <a:rPr lang="ko-KR" altLang="en-US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종</a:t>
                      </a:r>
                      <a:r>
                        <a:rPr lang="en-US" altLang="ko-KR" sz="1000" b="0" i="1" u="none" strike="noStrike" dirty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  <a:endParaRPr lang="ko-KR" altLang="en-US" sz="1000" b="0" i="1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+mn-ea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i="1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스몰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i="1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미듐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  <a:endParaRPr lang="en-US" altLang="ko-KR" sz="1000" i="1" dirty="0">
                        <a:solidFill>
                          <a:srgbClr val="FF0000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algn="ctr" latinLnBrk="1"/>
                      <a:r>
                        <a:rPr lang="ko-KR" altLang="en-US" sz="1000" i="1" dirty="0" err="1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라지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20,000</a:t>
                      </a:r>
                      <a:r>
                        <a:rPr lang="ko-KR" altLang="en-US" sz="1000" i="1" dirty="0">
                          <a:solidFill>
                            <a:srgbClr val="FF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원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1313859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386523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04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328768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05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357953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06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55694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848106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748890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09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197232"/>
                  </a:ext>
                </a:extLst>
              </a:tr>
              <a:tr h="473373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200" b="0" i="0" u="none" strike="noStrike" dirty="0"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6389632"/>
                  </a:ext>
                </a:extLst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5434365" y="6407478"/>
            <a:ext cx="419858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fontAlgn="ctr"/>
            <a:r>
              <a:rPr lang="en-US" altLang="ko-KR" sz="1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* </a:t>
            </a:r>
            <a:r>
              <a:rPr lang="ko-KR" altLang="en-US" sz="1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제품 소개도 위의 리스트와 같은 순서로 작성 부탁드립니다</a:t>
            </a:r>
            <a:r>
              <a:rPr lang="en-US" altLang="ko-KR" sz="1100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1100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273049" y="957889"/>
            <a:ext cx="22012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atinLnBrk="1"/>
            <a:r>
              <a:rPr lang="en-US" altLang="ko-KR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3. </a:t>
            </a:r>
            <a:r>
              <a:rPr lang="ko-KR" altLang="en-US" sz="14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입점 신청 제품 리스트</a:t>
            </a:r>
            <a:endParaRPr lang="en-US" altLang="ko-KR" sz="14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			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우수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디자인 제품 입점 신청서</a:t>
            </a: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490" y="283674"/>
            <a:ext cx="1368415" cy="35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683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 descr="http://www.ddpstore.kr/data/file/MD/2728278549_6MkhZIKE_ccae6d0d8bd14466f2ea98f6bd3853c3100ba9cd.jpg">
            <a:hlinkClick r:id="rId2" tgtFrame="&quot;_blank&quot;"/>
            <a:extLst>
              <a:ext uri="{FF2B5EF4-FFF2-40B4-BE49-F238E27FC236}">
                <a16:creationId xmlns:a16="http://schemas.microsoft.com/office/drawing/2014/main" id="{865907F5-9416-47A8-BE3F-A08C3E0B7A5F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" t="8474" r="10822" b="12447"/>
          <a:stretch/>
        </p:blipFill>
        <p:spPr bwMode="auto">
          <a:xfrm>
            <a:off x="5048248" y="923923"/>
            <a:ext cx="4584701" cy="29805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746421"/>
              </p:ext>
            </p:extLst>
          </p:nvPr>
        </p:nvGraphicFramePr>
        <p:xfrm>
          <a:off x="273049" y="3955608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03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필통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노랑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파랑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종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 \ 10,000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933587"/>
              </p:ext>
            </p:extLst>
          </p:nvPr>
        </p:nvGraphicFramePr>
        <p:xfrm>
          <a:off x="273049" y="4599409"/>
          <a:ext cx="4584701" cy="2131636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43834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규격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소재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>
                          <a:solidFill>
                            <a:srgbClr val="FF0000"/>
                          </a:solidFill>
                        </a:rPr>
                        <a:t>규격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: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가로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)170 x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세로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)40 x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깊이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)40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</a:rPr>
                        <a:t> mm  </a:t>
                      </a:r>
                    </a:p>
                    <a:p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</a:rPr>
                        <a:t>소재 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</a:rPr>
                        <a:t>패브릭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962763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DDP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특화 아이디어</a:t>
                      </a:r>
                      <a:endParaRPr lang="en-US" altLang="ko-KR" sz="1000" b="1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우대사항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>
                          <a:solidFill>
                            <a:srgbClr val="FF0000"/>
                          </a:solidFill>
                        </a:rPr>
                        <a:t>아이디어 기재나 이미지 시안 삽입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수상이력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가산점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853775"/>
                  </a:ext>
                </a:extLst>
              </a:tr>
            </a:tbl>
          </a:graphicData>
        </a:graphic>
      </p:graphicFrame>
      <p:pic>
        <p:nvPicPr>
          <p:cNvPr id="15" name="그림 14" descr="http://www.ddpstore.kr/data/file/MD/2728278549_6MkhZIKE_ccae6d0d8bd14466f2ea98f6bd3853c3100ba9cd.jpg">
            <a:hlinkClick r:id="rId2" tgtFrame="&quot;_blank&quot;"/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6" t="8474" r="10822" b="12447"/>
          <a:stretch/>
        </p:blipFill>
        <p:spPr bwMode="auto">
          <a:xfrm>
            <a:off x="273048" y="923923"/>
            <a:ext cx="4584701" cy="298053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" name="표 21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649259"/>
              </p:ext>
            </p:extLst>
          </p:nvPr>
        </p:nvGraphicFramePr>
        <p:xfrm>
          <a:off x="5048249" y="3955608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액자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_</a:t>
                      </a:r>
                      <a:r>
                        <a:rPr lang="ko-KR" altLang="en-US" sz="100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스몰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미듐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/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라지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총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종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예시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) </a:t>
                      </a:r>
                      <a:r>
                        <a:rPr lang="ko-KR" altLang="en-US" sz="100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스몰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\ 10,000/</a:t>
                      </a:r>
                      <a:r>
                        <a:rPr lang="ko-KR" altLang="en-US" sz="1000" dirty="0" err="1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미듐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\15,000/</a:t>
                      </a:r>
                      <a:r>
                        <a:rPr lang="ko-KR" altLang="en-US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라지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</a:rPr>
                        <a:t>\20,000</a:t>
                      </a:r>
                      <a:endParaRPr lang="ko-KR" altLang="en-US" sz="1000" dirty="0">
                        <a:solidFill>
                          <a:srgbClr val="FF0000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sp>
        <p:nvSpPr>
          <p:cNvPr id="30" name="직사각형 29"/>
          <p:cNvSpPr/>
          <p:nvPr/>
        </p:nvSpPr>
        <p:spPr>
          <a:xfrm>
            <a:off x="3153000" y="2979000"/>
            <a:ext cx="3600000" cy="90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 </a:t>
            </a:r>
            <a:r>
              <a:rPr lang="ko-KR" alt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 성 예 시 </a:t>
            </a:r>
            <a:r>
              <a:rPr lang="en-US" altLang="ko-KR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id="{F29FDB85-B70E-4766-A282-AAC11AA83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796348"/>
              </p:ext>
            </p:extLst>
          </p:nvPr>
        </p:nvGraphicFramePr>
        <p:xfrm>
          <a:off x="5048249" y="4599409"/>
          <a:ext cx="4584701" cy="2131636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43834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규격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소재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 dirty="0">
                          <a:solidFill>
                            <a:srgbClr val="FF0000"/>
                          </a:solidFill>
                        </a:rPr>
                        <a:t>규격 </a:t>
                      </a:r>
                      <a:r>
                        <a:rPr lang="en-US" altLang="ko-KR" sz="100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: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가로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)170 x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세로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)40 x (</a:t>
                      </a:r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깊이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  <a:sym typeface="Wingdings" panose="05000000000000000000" pitchFamily="2" charset="2"/>
                        </a:rPr>
                        <a:t>)40</a:t>
                      </a:r>
                      <a:r>
                        <a:rPr lang="en-US" altLang="ko-KR" sz="1000" baseline="0" dirty="0">
                          <a:solidFill>
                            <a:srgbClr val="FF0000"/>
                          </a:solidFill>
                        </a:rPr>
                        <a:t> mm  </a:t>
                      </a:r>
                    </a:p>
                    <a:p>
                      <a:r>
                        <a:rPr lang="ko-KR" altLang="en-US" sz="1000" baseline="0" dirty="0">
                          <a:solidFill>
                            <a:srgbClr val="FF0000"/>
                          </a:solidFill>
                        </a:rPr>
                        <a:t>소재 </a:t>
                      </a:r>
                      <a:r>
                        <a:rPr lang="en-US" altLang="ko-KR" sz="1000" baseline="0">
                          <a:solidFill>
                            <a:srgbClr val="FF0000"/>
                          </a:solidFill>
                        </a:rPr>
                        <a:t>: </a:t>
                      </a:r>
                      <a:r>
                        <a:rPr lang="ko-KR" altLang="en-US" sz="1000" baseline="0">
                          <a:solidFill>
                            <a:srgbClr val="FF0000"/>
                          </a:solidFill>
                        </a:rPr>
                        <a:t>스테인드글라스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962763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DDP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특화 아이디어</a:t>
                      </a:r>
                      <a:endParaRPr lang="en-US" altLang="ko-KR" sz="1000" b="1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우대사항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>
                          <a:solidFill>
                            <a:srgbClr val="FF0000"/>
                          </a:solidFill>
                        </a:rPr>
                        <a:t>아이디어 기재나 이미지 시안 삽입</a:t>
                      </a:r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수상이력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가산점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83069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7340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id="{0C0A24F1-FE80-41FE-9F94-1065C590BA6B}"/>
              </a:ext>
            </a:extLst>
          </p:cNvPr>
          <p:cNvSpPr/>
          <p:nvPr/>
        </p:nvSpPr>
        <p:spPr>
          <a:xfrm>
            <a:off x="273050" y="923924"/>
            <a:ext cx="4584700" cy="2979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삽입</a:t>
            </a:r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3564168"/>
              </p:ext>
            </p:extLst>
          </p:nvPr>
        </p:nvGraphicFramePr>
        <p:xfrm>
          <a:off x="273049" y="4031807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01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\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sp>
        <p:nvSpPr>
          <p:cNvPr id="16" name="직사각형 15">
            <a:extLst>
              <a:ext uri="{FF2B5EF4-FFF2-40B4-BE49-F238E27FC236}">
                <a16:creationId xmlns:a16="http://schemas.microsoft.com/office/drawing/2014/main" id="{0C0A24F1-FE80-41FE-9F94-1065C590BA6B}"/>
              </a:ext>
            </a:extLst>
          </p:cNvPr>
          <p:cNvSpPr/>
          <p:nvPr/>
        </p:nvSpPr>
        <p:spPr>
          <a:xfrm>
            <a:off x="5048250" y="923924"/>
            <a:ext cx="4584700" cy="29792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이미지 삽입</a:t>
            </a:r>
          </a:p>
        </p:txBody>
      </p:sp>
      <p:graphicFrame>
        <p:nvGraphicFramePr>
          <p:cNvPr id="17" name="표 16">
            <a:extLst>
              <a:ext uri="{FF2B5EF4-FFF2-40B4-BE49-F238E27FC236}">
                <a16:creationId xmlns:a16="http://schemas.microsoft.com/office/drawing/2014/main" id="{4E861E72-DDD5-42E7-8C24-24FFC41CAC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1902548"/>
              </p:ext>
            </p:extLst>
          </p:nvPr>
        </p:nvGraphicFramePr>
        <p:xfrm>
          <a:off x="5048249" y="4031807"/>
          <a:ext cx="4584701" cy="529844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508001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69532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3292359831"/>
                    </a:ext>
                  </a:extLst>
                </a:gridCol>
              </a:tblGrid>
              <a:tr h="25158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02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제품명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278263">
                <a:tc vMerge="1">
                  <a:txBody>
                    <a:bodyPr/>
                    <a:lstStyle/>
                    <a:p>
                      <a:pPr latinLnBrk="1"/>
                      <a:endParaRPr lang="ko-KR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dist" latinLnBrk="1"/>
                      <a:r>
                        <a:rPr lang="ko-KR" altLang="en-US" sz="1000" b="1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소비자가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\</a:t>
                      </a:r>
                      <a:r>
                        <a:rPr lang="en-US" altLang="ko-KR" sz="1000" baseline="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 </a:t>
                      </a:r>
                      <a:endParaRPr lang="ko-KR" altLang="en-US" sz="10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27088"/>
                  </a:ext>
                </a:extLst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73049" y="187586"/>
            <a:ext cx="540000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#</a:t>
            </a:r>
            <a:endParaRPr lang="ko-KR" altLang="en-US" sz="16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856702" y="188912"/>
            <a:ext cx="8776249" cy="540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브랜드명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작성</a:t>
            </a:r>
            <a:r>
              <a:rPr lang="en-US" altLang="ko-KR" sz="16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id="{5AC85807-5419-4527-8C66-A833720AD8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204160"/>
              </p:ext>
            </p:extLst>
          </p:nvPr>
        </p:nvGraphicFramePr>
        <p:xfrm>
          <a:off x="273049" y="4599409"/>
          <a:ext cx="4584701" cy="2131636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43834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규격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소재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/>
                        <a:t>규격 </a:t>
                      </a:r>
                      <a:r>
                        <a:rPr lang="en-US" altLang="ko-KR" sz="1000"/>
                        <a:t>: (W)00 x (D)00</a:t>
                      </a:r>
                      <a:r>
                        <a:rPr lang="en-US" altLang="ko-KR" sz="1000" baseline="0"/>
                        <a:t> x (H)00 mm  </a:t>
                      </a:r>
                    </a:p>
                    <a:p>
                      <a:r>
                        <a:rPr lang="ko-KR" altLang="en-US" sz="1000" baseline="0"/>
                        <a:t>소재 </a:t>
                      </a:r>
                      <a:r>
                        <a:rPr lang="en-US" altLang="ko-KR" sz="1000" baseline="0"/>
                        <a:t>: 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962763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DDP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특화 아이디어</a:t>
                      </a:r>
                      <a:endParaRPr lang="en-US" altLang="ko-KR" sz="1000" b="1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우대사항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수상이력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가산점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969203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8C8B7F41-1A7F-4696-B711-4D16C97524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60357"/>
              </p:ext>
            </p:extLst>
          </p:nvPr>
        </p:nvGraphicFramePr>
        <p:xfrm>
          <a:off x="5048250" y="4599409"/>
          <a:ext cx="4584701" cy="2131636"/>
        </p:xfrm>
        <a:graphic>
          <a:graphicData uri="http://schemas.openxmlformats.org/drawingml/2006/table">
            <a:tbl>
              <a:tblPr firstCol="1" bandRow="1">
                <a:tableStyleId>{073A0DAA-6AF3-43AB-8588-CEC1D06C72B9}</a:tableStyleId>
              </a:tblPr>
              <a:tblGrid>
                <a:gridCol w="1203326">
                  <a:extLst>
                    <a:ext uri="{9D8B030D-6E8A-4147-A177-3AD203B41FA5}">
                      <a16:colId xmlns:a16="http://schemas.microsoft.com/office/drawing/2014/main" val="166331653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802787273"/>
                    </a:ext>
                  </a:extLst>
                </a:gridCol>
              </a:tblGrid>
              <a:tr h="438349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규격</a:t>
                      </a:r>
                      <a:r>
                        <a:rPr lang="en-US" altLang="ko-KR" sz="1000" b="1" dirty="0">
                          <a:solidFill>
                            <a:schemeClr val="tx1"/>
                          </a:solidFill>
                        </a:rPr>
                        <a:t>&amp;</a:t>
                      </a:r>
                      <a:r>
                        <a:rPr lang="ko-KR" altLang="en-US" sz="1000" b="1" dirty="0">
                          <a:solidFill>
                            <a:schemeClr val="tx1"/>
                          </a:solidFill>
                        </a:rPr>
                        <a:t>소재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000"/>
                        <a:t>규격 </a:t>
                      </a:r>
                      <a:r>
                        <a:rPr lang="en-US" altLang="ko-KR" sz="1000"/>
                        <a:t>: (W)00 x (D)00</a:t>
                      </a:r>
                      <a:r>
                        <a:rPr lang="en-US" altLang="ko-KR" sz="1000" baseline="0"/>
                        <a:t> x (H)00 mm  </a:t>
                      </a:r>
                    </a:p>
                    <a:p>
                      <a:r>
                        <a:rPr lang="ko-KR" altLang="en-US" sz="1000" baseline="0"/>
                        <a:t>소재 </a:t>
                      </a:r>
                      <a:r>
                        <a:rPr lang="en-US" altLang="ko-KR" sz="1000" baseline="0"/>
                        <a:t>: </a:t>
                      </a:r>
                      <a:endParaRPr lang="ko-KR" altLang="en-US" sz="1000" dirty="0"/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366543"/>
                  </a:ext>
                </a:extLst>
              </a:tr>
              <a:tr h="962763">
                <a:tc>
                  <a:txBody>
                    <a:bodyPr/>
                    <a:lstStyle/>
                    <a:p>
                      <a:pPr algn="dist"/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제품상세설명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679548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DDP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특화 아이디어</a:t>
                      </a:r>
                      <a:endParaRPr lang="en-US" altLang="ko-KR" sz="1000" b="1">
                        <a:solidFill>
                          <a:schemeClr val="tx1"/>
                        </a:solidFill>
                      </a:endParaRPr>
                    </a:p>
                    <a:p>
                      <a:pPr algn="dist"/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우대사항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altLang="ko-KR" sz="1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706581"/>
                  </a:ext>
                </a:extLst>
              </a:tr>
              <a:tr h="334284">
                <a:tc>
                  <a:txBody>
                    <a:bodyPr/>
                    <a:lstStyle/>
                    <a:p>
                      <a:pPr marL="0" marR="0" lvl="0" indent="0" algn="dist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수상이력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ko-KR" altLang="en-US" sz="1000" b="1">
                          <a:solidFill>
                            <a:schemeClr val="tx1"/>
                          </a:solidFill>
                        </a:rPr>
                        <a:t>가산점</a:t>
                      </a:r>
                      <a:r>
                        <a:rPr lang="en-US" altLang="ko-KR" sz="1000" b="1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ko-KR" altLang="en-US" sz="10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3659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8709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4903</TotalTime>
  <Words>658</Words>
  <Application>Microsoft Office PowerPoint</Application>
  <PresentationFormat>A4 용지(210x297mm)</PresentationFormat>
  <Paragraphs>143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2" baseType="lpstr">
      <vt:lpstr>맑은 고딕</vt:lpstr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user</cp:lastModifiedBy>
  <cp:revision>109</cp:revision>
  <cp:lastPrinted>2021-04-14T06:37:06Z</cp:lastPrinted>
  <dcterms:created xsi:type="dcterms:W3CDTF">2019-01-30T02:40:17Z</dcterms:created>
  <dcterms:modified xsi:type="dcterms:W3CDTF">2026-05-15T07:15:17Z</dcterms:modified>
</cp:coreProperties>
</file>